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4" r:id="rId2"/>
    <p:sldId id="309" r:id="rId3"/>
    <p:sldId id="265" r:id="rId4"/>
    <p:sldId id="321" r:id="rId5"/>
    <p:sldId id="322" r:id="rId6"/>
    <p:sldId id="332" r:id="rId7"/>
    <p:sldId id="328" r:id="rId8"/>
    <p:sldId id="270" r:id="rId9"/>
    <p:sldId id="329" r:id="rId10"/>
    <p:sldId id="272" r:id="rId11"/>
    <p:sldId id="323" r:id="rId12"/>
    <p:sldId id="330" r:id="rId13"/>
    <p:sldId id="278" r:id="rId14"/>
    <p:sldId id="281" r:id="rId15"/>
    <p:sldId id="324" r:id="rId16"/>
    <p:sldId id="319" r:id="rId17"/>
    <p:sldId id="331" r:id="rId18"/>
    <p:sldId id="320" r:id="rId19"/>
    <p:sldId id="310" r:id="rId20"/>
    <p:sldId id="314" r:id="rId21"/>
    <p:sldId id="327" r:id="rId22"/>
    <p:sldId id="315" r:id="rId23"/>
    <p:sldId id="317" r:id="rId24"/>
    <p:sldId id="296" r:id="rId25"/>
    <p:sldId id="334" r:id="rId26"/>
    <p:sldId id="333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C4B"/>
    <a:srgbClr val="87AFC2"/>
    <a:srgbClr val="E4EDD9"/>
    <a:srgbClr val="105F86"/>
    <a:srgbClr val="D7D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1425" autoAdjust="0"/>
  </p:normalViewPr>
  <p:slideViewPr>
    <p:cSldViewPr snapToGrid="0">
      <p:cViewPr varScale="1">
        <p:scale>
          <a:sx n="120" d="100"/>
          <a:sy n="120" d="100"/>
        </p:scale>
        <p:origin x="124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E5AC8-29C1-4E7F-B0B0-630C42BEF37E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7CAA-213A-420D-B7F1-1864F1F7B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0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20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 users in Pathology</a:t>
            </a:r>
            <a:r>
              <a:rPr lang="en-US" baseline="0" dirty="0"/>
              <a:t> have the Microsoft AV for 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6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enterprise connect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54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how to find 2016 if 2011 on dock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72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00"/>
                </a:solidFill>
              </a:rPr>
              <a:t>Add video of adding printer.</a:t>
            </a:r>
          </a:p>
          <a:p>
            <a:r>
              <a:rPr lang="en-US" sz="1200" dirty="0">
                <a:solidFill>
                  <a:srgbClr val="FF0000"/>
                </a:solidFill>
              </a:rPr>
              <a:t>Optional:</a:t>
            </a:r>
            <a:r>
              <a:rPr lang="en-US" sz="1200" baseline="0" dirty="0">
                <a:solidFill>
                  <a:srgbClr val="FF0000"/>
                </a:solidFill>
              </a:rPr>
              <a:t> changing mac user id to match </a:t>
            </a:r>
            <a:r>
              <a:rPr lang="en-US" sz="1200" baseline="0" dirty="0" err="1">
                <a:solidFill>
                  <a:srgbClr val="FF0000"/>
                </a:solidFill>
              </a:rPr>
              <a:t>wustl</a:t>
            </a:r>
            <a:r>
              <a:rPr lang="en-US" sz="1200" baseline="0" dirty="0">
                <a:solidFill>
                  <a:srgbClr val="FF0000"/>
                </a:solidFill>
              </a:rPr>
              <a:t> key id</a:t>
            </a:r>
            <a:endParaRPr lang="en-US" sz="1200" dirty="0"/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364" y="5195833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Settings???? Which are restored?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Available printers restored. Quick Guide includes instructions for setting default printer in Win 10 settings. Techs available to assist on migration day.</a:t>
            </a:r>
          </a:p>
        </p:txBody>
      </p:sp>
    </p:spTree>
    <p:extLst>
      <p:ext uri="{BB962C8B-B14F-4D97-AF65-F5344CB8AC3E}">
        <p14:creationId xmlns:p14="http://schemas.microsoft.com/office/powerpoint/2010/main" val="4136427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/>
            <a:r>
              <a:rPr lang="en-US" dirty="0"/>
              <a:t>Remember to show websites if you have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2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77CAA-213A-420D-B7F1-1864F1F7B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24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link to customer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00"/>
                </a:solidFill>
              </a:rPr>
              <a:t>WUSM-secure will be renamed and will be replacing WUSTL-encrypted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364" y="5195833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Settings???? Which are restored?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Available printers restored. Quick Guide includes instructions for setting default printer in Win 10 settings. Techs available to assist on migration day.</a:t>
            </a:r>
          </a:p>
        </p:txBody>
      </p:sp>
    </p:spTree>
    <p:extLst>
      <p:ext uri="{BB962C8B-B14F-4D97-AF65-F5344CB8AC3E}">
        <p14:creationId xmlns:p14="http://schemas.microsoft.com/office/powerpoint/2010/main" val="168398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do this:</a:t>
            </a:r>
          </a:p>
          <a:p>
            <a:pPr marL="228600" indent="-228600">
              <a:buAutoNum type="arabicPeriod"/>
            </a:pPr>
            <a:r>
              <a:rPr lang="en-US" dirty="0"/>
              <a:t>Click on System Preferences</a:t>
            </a:r>
          </a:p>
          <a:p>
            <a:pPr marL="228600" indent="-228600">
              <a:buAutoNum type="arabicPeriod"/>
            </a:pPr>
            <a:r>
              <a:rPr lang="en-US" dirty="0"/>
              <a:t>Click on Network</a:t>
            </a:r>
          </a:p>
          <a:p>
            <a:pPr marL="228600" indent="-228600">
              <a:buAutoNum type="arabicPeriod"/>
            </a:pPr>
            <a:r>
              <a:rPr lang="en-US" dirty="0"/>
              <a:t>Click on </a:t>
            </a:r>
            <a:r>
              <a:rPr lang="en-US" dirty="0" err="1"/>
              <a:t>WiFi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Click on the lock to authenticate as administrator</a:t>
            </a:r>
          </a:p>
          <a:p>
            <a:pPr marL="228600" indent="-228600">
              <a:buAutoNum type="arabicPeriod"/>
            </a:pPr>
            <a:r>
              <a:rPr lang="en-US" dirty="0"/>
              <a:t>Click on Advanced</a:t>
            </a:r>
          </a:p>
          <a:p>
            <a:pPr marL="228600" indent="-228600">
              <a:buAutoNum type="arabicPeriod"/>
            </a:pPr>
            <a:r>
              <a:rPr lang="en-US" dirty="0"/>
              <a:t>Click and Hold on WUSM-Secure</a:t>
            </a:r>
          </a:p>
          <a:p>
            <a:pPr marL="228600" indent="-228600">
              <a:buAutoNum type="arabicPeriod"/>
            </a:pPr>
            <a:r>
              <a:rPr lang="en-US" dirty="0"/>
              <a:t>Drag WUSM-Secure to the top of the Preferred Networks List</a:t>
            </a:r>
          </a:p>
          <a:p>
            <a:pPr marL="228600" indent="-228600">
              <a:buAutoNum type="arabicPeriod"/>
            </a:pPr>
            <a:r>
              <a:rPr lang="en-US" dirty="0"/>
              <a:t>Click on OK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Also Search for Network using Spotlight Search</a:t>
            </a:r>
          </a:p>
          <a:p>
            <a:pPr marL="228600" indent="-228600">
              <a:buAutoNum type="arabicPeriod"/>
            </a:pPr>
            <a:r>
              <a:rPr lang="en-US" dirty="0"/>
              <a:t>CMD + Space</a:t>
            </a:r>
          </a:p>
          <a:p>
            <a:pPr marL="228600" indent="-228600">
              <a:buAutoNum type="arabicPeriod"/>
            </a:pPr>
            <a:r>
              <a:rPr lang="en-US" dirty="0"/>
              <a:t>Type in Network</a:t>
            </a:r>
          </a:p>
          <a:p>
            <a:pPr marL="228600" indent="-228600">
              <a:buAutoNum type="arabicPeriod"/>
            </a:pPr>
            <a:r>
              <a:rPr lang="en-US" dirty="0"/>
              <a:t>Click on Network</a:t>
            </a:r>
          </a:p>
          <a:p>
            <a:pPr marL="228600" indent="-228600">
              <a:buAutoNum type="arabicPeriod"/>
            </a:pPr>
            <a:r>
              <a:rPr lang="en-US" dirty="0"/>
              <a:t>Click on </a:t>
            </a:r>
            <a:r>
              <a:rPr lang="en-US" dirty="0" err="1"/>
              <a:t>WiFi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Click on the lock to authenticate as administrator</a:t>
            </a:r>
          </a:p>
          <a:p>
            <a:pPr marL="228600" indent="-228600">
              <a:buAutoNum type="arabicPeriod"/>
            </a:pPr>
            <a:r>
              <a:rPr lang="en-US" dirty="0"/>
              <a:t>Click on Advanced</a:t>
            </a:r>
          </a:p>
          <a:p>
            <a:pPr marL="228600" indent="-228600">
              <a:buAutoNum type="arabicPeriod"/>
            </a:pPr>
            <a:r>
              <a:rPr lang="en-US" dirty="0"/>
              <a:t>Click and Hold on WUSM-Secure</a:t>
            </a:r>
          </a:p>
          <a:p>
            <a:pPr marL="228600" indent="-228600">
              <a:buAutoNum type="arabicPeriod"/>
            </a:pPr>
            <a:r>
              <a:rPr lang="en-US" dirty="0"/>
              <a:t>Drag WUSM-Secure to the top of the Preferred Networks List</a:t>
            </a:r>
          </a:p>
          <a:p>
            <a:pPr marL="228600" indent="-228600">
              <a:buAutoNum type="arabicPeriod"/>
            </a:pPr>
            <a:r>
              <a:rPr lang="en-US" dirty="0"/>
              <a:t>Click on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5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username is not changing, only 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9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 users in path</a:t>
            </a:r>
            <a:r>
              <a:rPr lang="en-US" baseline="0" dirty="0"/>
              <a:t> have the Microsoft AV for 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7CAA-213A-420D-B7F1-1864F1F7B94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0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5" y="1181809"/>
            <a:ext cx="4695825" cy="123229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5" y="2483163"/>
            <a:ext cx="4695825" cy="4774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0" y="1181808"/>
            <a:ext cx="2152650" cy="7072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127619"/>
            <a:ext cx="7289563" cy="1015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991" y="4139852"/>
            <a:ext cx="6542857" cy="1003648"/>
          </a:xfrm>
          <a:prstGeom prst="rect">
            <a:avLst/>
          </a:prstGeom>
          <a:solidFill>
            <a:srgbClr val="105F86"/>
          </a:solidFill>
          <a:ln>
            <a:solidFill>
              <a:srgbClr val="105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546840" y="4139852"/>
            <a:ext cx="2597160" cy="1003648"/>
          </a:xfrm>
          <a:prstGeom prst="rect">
            <a:avLst/>
          </a:prstGeom>
          <a:solidFill>
            <a:srgbClr val="D7D2C5"/>
          </a:solidFill>
          <a:ln>
            <a:solidFill>
              <a:srgbClr val="D7D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991" y="4033838"/>
            <a:ext cx="6544849" cy="106014"/>
          </a:xfrm>
          <a:prstGeom prst="rect">
            <a:avLst/>
          </a:prstGeom>
          <a:solidFill>
            <a:srgbClr val="799C4B"/>
          </a:solidFill>
          <a:ln>
            <a:solidFill>
              <a:srgbClr val="799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546840" y="4033838"/>
            <a:ext cx="2595168" cy="106014"/>
          </a:xfrm>
          <a:prstGeom prst="rect">
            <a:avLst/>
          </a:prstGeom>
          <a:solidFill>
            <a:srgbClr val="87AFC2"/>
          </a:solidFill>
          <a:ln>
            <a:solidFill>
              <a:srgbClr val="87A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9288" y="4273934"/>
            <a:ext cx="1879573" cy="7354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551021" y="1146653"/>
            <a:ext cx="47624" cy="2000251"/>
          </a:xfrm>
          <a:prstGeom prst="rect">
            <a:avLst/>
          </a:prstGeom>
          <a:solidFill>
            <a:srgbClr val="D7D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3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2F2-C3FE-6046-B366-CBF92EFD75A7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4C2-1BCF-B044-BA5A-C6A0D454F808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7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5795-C4D1-0648-9D96-C1122AAA5FC9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9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5A3E-1830-3C44-A9D7-A6CE841C685B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8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95756"/>
            <a:ext cx="3886200" cy="3334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95756"/>
            <a:ext cx="3886200" cy="3334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BC2B-F3BE-2E48-87E4-D0EABBF718F1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58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736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06732"/>
            <a:ext cx="3868340" cy="6076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4667"/>
            <a:ext cx="3868340" cy="2717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06732"/>
            <a:ext cx="3887391" cy="6076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24667"/>
            <a:ext cx="3887391" cy="2717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6522-875F-8047-8240-2C3E97FA1C44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7862-FC51-E645-8040-4DBE904CFEC7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5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9FDB-7ACF-A24D-848B-9D1212ABC364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4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A9-2621-0E4E-A7B2-C26B8D9C52B3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5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153-B5AD-1F46-91FD-9ECF96CF8F7B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5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39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736"/>
            <a:ext cx="7886700" cy="3334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5" y="4767264"/>
            <a:ext cx="9620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9EEA-2C9B-E54A-936A-776C8BF157CA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4527" y="4767264"/>
            <a:ext cx="4650046" cy="268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3747" y="4767264"/>
            <a:ext cx="828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FA2EF-554C-4EFC-AB38-CD3DD47612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641181" y="4568409"/>
            <a:ext cx="2335618" cy="45719"/>
          </a:xfrm>
          <a:prstGeom prst="rect">
            <a:avLst/>
          </a:prstGeom>
          <a:solidFill>
            <a:srgbClr val="799C4B"/>
          </a:solidFill>
          <a:ln>
            <a:solidFill>
              <a:srgbClr val="799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7976799" y="4568409"/>
            <a:ext cx="1167201" cy="45719"/>
          </a:xfrm>
          <a:prstGeom prst="rect">
            <a:avLst/>
          </a:prstGeom>
          <a:solidFill>
            <a:srgbClr val="87AFC2"/>
          </a:solidFill>
          <a:ln>
            <a:solidFill>
              <a:srgbClr val="87A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55782" y="4720464"/>
            <a:ext cx="806433" cy="3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9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tservicesprogram@wustl.edu" TargetMode="External"/><Relationship Id="rId2" Type="http://schemas.openxmlformats.org/officeDocument/2006/relationships/hyperlink" Target="mailto:itmigration@wustl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tservicesprogram@wustl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t.wustl.edu/mac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://it.wustl.edu/how-to/" TargetMode="Externa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thelp@wustl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ustl.edu/basic-it-bundle/" TargetMode="External"/><Relationship Id="rId4" Type="http://schemas.openxmlformats.org/officeDocument/2006/relationships/hyperlink" Target="https://it.wustl.edu/how-to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ustl.edu/basic-it-bund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Shared IT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751461" y="1892481"/>
            <a:ext cx="2152650" cy="353616"/>
          </a:xfrm>
        </p:spPr>
        <p:txBody>
          <a:bodyPr/>
          <a:lstStyle/>
          <a:p>
            <a:r>
              <a:rPr lang="en-US" sz="2400" dirty="0"/>
              <a:t>Mac Users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prepare?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7" y="1013528"/>
            <a:ext cx="7160792" cy="3528393"/>
          </a:xfrm>
        </p:spPr>
        <p:txBody>
          <a:bodyPr>
            <a:normAutofit/>
          </a:bodyPr>
          <a:lstStyle/>
          <a:p>
            <a:r>
              <a:rPr lang="en-US" dirty="0"/>
              <a:t>Know your </a:t>
            </a:r>
            <a:r>
              <a:rPr lang="en-US" b="1" dirty="0">
                <a:solidFill>
                  <a:srgbClr val="0070C0"/>
                </a:solidFill>
              </a:rPr>
              <a:t>WUSTL key</a:t>
            </a:r>
            <a:r>
              <a:rPr lang="en-US" dirty="0"/>
              <a:t>.</a:t>
            </a:r>
          </a:p>
          <a:p>
            <a:r>
              <a:rPr lang="en-US" dirty="0"/>
              <a:t>Watch for email announcing your </a:t>
            </a:r>
            <a:r>
              <a:rPr lang="en-US" b="1" dirty="0">
                <a:solidFill>
                  <a:srgbClr val="7030A0"/>
                </a:solidFill>
              </a:rPr>
              <a:t>scheduled migration date and time</a:t>
            </a:r>
            <a:r>
              <a:rPr lang="en-US" dirty="0"/>
              <a:t>. </a:t>
            </a:r>
          </a:p>
          <a:p>
            <a:r>
              <a:rPr lang="en-US" dirty="0"/>
              <a:t>Be sure your computer(s) are available at the specified date and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99E-EE32-D145-A775-C35263DAB44A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67953" y="1167341"/>
            <a:ext cx="270401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Preparing for Migration</a:t>
            </a:r>
          </a:p>
        </p:txBody>
      </p:sp>
    </p:spTree>
    <p:extLst>
      <p:ext uri="{BB962C8B-B14F-4D97-AF65-F5344CB8AC3E}">
        <p14:creationId xmlns:p14="http://schemas.microsoft.com/office/powerpoint/2010/main" val="37868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prepare?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7" y="1013528"/>
            <a:ext cx="6206039" cy="3528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rgbClr val="0070C0"/>
                </a:solidFill>
              </a:rPr>
              <a:t>Know your WUSTL key.</a:t>
            </a:r>
          </a:p>
          <a:p>
            <a:r>
              <a:rPr lang="en-US" dirty="0"/>
              <a:t>Your WUSTL key is what you use to log in to HRMS and the password you use for that username.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will log into your device using your WUSTL key.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E700-2F77-B245-95AC-BA4703519523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60811" y="1167341"/>
            <a:ext cx="270401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Preparing for Migration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51" y="3798102"/>
            <a:ext cx="2031099" cy="4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5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prepare?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7" y="1013528"/>
            <a:ext cx="6206039" cy="3528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>
                <a:solidFill>
                  <a:srgbClr val="0070C0"/>
                </a:solidFill>
              </a:rPr>
              <a:t>Watch for email announcing your scheduled migration date and time</a:t>
            </a:r>
          </a:p>
          <a:p>
            <a:r>
              <a:rPr lang="en-US" dirty="0"/>
              <a:t>You may receive several emails from </a:t>
            </a:r>
            <a:r>
              <a:rPr lang="en-US" dirty="0">
                <a:hlinkClick r:id="rId2"/>
              </a:rPr>
              <a:t>itmigration@wustl.edu</a:t>
            </a:r>
            <a:r>
              <a:rPr lang="en-US" dirty="0"/>
              <a:t>. </a:t>
            </a:r>
          </a:p>
          <a:p>
            <a:r>
              <a:rPr lang="en-US" dirty="0"/>
              <a:t>Take note of the important information sent your way!</a:t>
            </a:r>
            <a:endParaRPr lang="en-US" sz="1950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</a:t>
            </a:r>
            <a:r>
              <a:rPr lang="en-US" u="sng" dirty="0">
                <a:hlinkClick r:id="rId3"/>
              </a:rPr>
              <a:t>itmigration@wustl.edu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3B48-00ED-3F4F-AAC4-68E499682FB9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67341" y="1167342"/>
            <a:ext cx="270401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Preparing for Migration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4527" y="3389458"/>
            <a:ext cx="531236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30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prepare?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7" y="1013528"/>
            <a:ext cx="6206039" cy="3528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rgbClr val="0070C0"/>
                </a:solidFill>
              </a:rPr>
              <a:t>Your device needs to be available on migration date/time</a:t>
            </a:r>
          </a:p>
          <a:p>
            <a:r>
              <a:rPr lang="en-US" dirty="0"/>
              <a:t>You will need to be available to log in </a:t>
            </a:r>
            <a:r>
              <a:rPr lang="en-US" i="1" dirty="0"/>
              <a:t>after</a:t>
            </a:r>
            <a:r>
              <a:rPr lang="en-US" dirty="0"/>
              <a:t> computer migration is complete.</a:t>
            </a:r>
            <a:endParaRPr lang="en-US" sz="1950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</a:t>
            </a:r>
            <a:r>
              <a:rPr lang="en-US" u="sng" dirty="0">
                <a:hlinkClick r:id="rId2"/>
              </a:rPr>
              <a:t>itmigration@wustl.edu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43E-6C2E-BA4A-BA34-631B611DE142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67341" y="1167342"/>
            <a:ext cx="270401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Preparing for Migration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3333" y="2875157"/>
            <a:ext cx="531236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731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Operating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95E-5453-6740-8801-C250AC8F1099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9277" cy="3033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How will my machine change?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9023" y="1267357"/>
            <a:ext cx="47016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may </a:t>
            </a:r>
            <a:r>
              <a:rPr lang="en-US" sz="2400" i="1" dirty="0"/>
              <a:t>choose</a:t>
            </a:r>
            <a:r>
              <a:rPr lang="en-US" sz="2400" dirty="0"/>
              <a:t> to update to </a:t>
            </a:r>
            <a:r>
              <a:rPr lang="en-US" sz="2400" dirty="0" smtClean="0"/>
              <a:t>Catalina at </a:t>
            </a:r>
            <a:r>
              <a:rPr lang="en-US" sz="2400" dirty="0"/>
              <a:t>the time of migration.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Reply to your User Migration Summary with the request to upgrade.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Upgrading your OS is available at any time in Self Service.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i="1" dirty="0"/>
              <a:t>Always back up your data before an OS upgrade!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6711" y="1155495"/>
            <a:ext cx="4087724" cy="18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46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Logging 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EA27-37A9-F94E-BC37-9BBE8FB19702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9277" cy="3033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How will my machine change?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029" y="1267357"/>
            <a:ext cx="42819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migration, log into your Mac with your usual password.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sure you are connected to WUSM-secure, or hardwired into the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WUSM-secure:</a:t>
            </a:r>
          </a:p>
          <a:p>
            <a:r>
              <a:rPr lang="en-US" sz="2000" dirty="0"/>
              <a:t>Username: accounts\</a:t>
            </a:r>
            <a:r>
              <a:rPr lang="en-US" sz="2000" dirty="0" err="1"/>
              <a:t>wustlkey</a:t>
            </a:r>
            <a:endParaRPr lang="en-US" sz="2000" dirty="0"/>
          </a:p>
          <a:p>
            <a:r>
              <a:rPr lang="en-US" i="1" dirty="0"/>
              <a:t>     Example: accounts\</a:t>
            </a:r>
            <a:r>
              <a:rPr lang="en-US" i="1" dirty="0" err="1"/>
              <a:t>j.doe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590" y="778913"/>
            <a:ext cx="4310121" cy="33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0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Macs: </a:t>
            </a:r>
            <a:r>
              <a:rPr lang="en-US" dirty="0">
                <a:solidFill>
                  <a:srgbClr val="00B050"/>
                </a:solidFill>
              </a:rPr>
              <a:t>Wireless Networks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B28-652E-794E-A394-175C1E79AC38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69277" cy="3033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How will my machine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736"/>
            <a:ext cx="5800725" cy="35595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WUSM-secure is available across campuses.</a:t>
            </a:r>
          </a:p>
          <a:p>
            <a:r>
              <a:rPr lang="en-US" dirty="0"/>
              <a:t>Log in with your WUSTL key (preceded by accounts\).</a:t>
            </a:r>
          </a:p>
          <a:p>
            <a:r>
              <a:rPr lang="en-US" dirty="0"/>
              <a:t>You may need to verify the network certificate the first time you log in.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Click continue to verify.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Enter your Mac password (should be same as WUSTL Key password if you have run Enterprise Connect already).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Click Update Settings.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90" y="3033347"/>
            <a:ext cx="27098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15" y="1365367"/>
            <a:ext cx="1917360" cy="1234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4561" y="1108786"/>
            <a:ext cx="176880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WUSTL Key account login</a:t>
            </a:r>
          </a:p>
        </p:txBody>
      </p:sp>
    </p:spTree>
    <p:extLst>
      <p:ext uri="{BB962C8B-B14F-4D97-AF65-F5344CB8AC3E}">
        <p14:creationId xmlns:p14="http://schemas.microsoft.com/office/powerpoint/2010/main" val="247653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Prioritize Wireless Networks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2E7E-7ECC-4E25-A67F-979C4BD05D77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9277" cy="3033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How will my machine change?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1076B7-5CBE-0E45-B11C-A0C31C649AF1}"/>
              </a:ext>
            </a:extLst>
          </p:cNvPr>
          <p:cNvSpPr txBox="1"/>
          <p:nvPr/>
        </p:nvSpPr>
        <p:spPr>
          <a:xfrm>
            <a:off x="628650" y="4290973"/>
            <a:ext cx="46657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*Requires Administrator Rights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2380A5-CC39-254E-832D-6644D3081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08" y="927745"/>
            <a:ext cx="4090542" cy="33802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793C70-DC42-D243-99B8-478263B9EE51}"/>
              </a:ext>
            </a:extLst>
          </p:cNvPr>
          <p:cNvSpPr txBox="1"/>
          <p:nvPr/>
        </p:nvSpPr>
        <p:spPr>
          <a:xfrm>
            <a:off x="628649" y="1013529"/>
            <a:ext cx="3536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ensure that your Mac prioritizes the connection to </a:t>
            </a:r>
            <a:r>
              <a:rPr lang="en-US" sz="2400" b="1" dirty="0"/>
              <a:t>WUSM-Secure</a:t>
            </a:r>
            <a:r>
              <a:rPr lang="en-US" sz="2400" dirty="0"/>
              <a:t> by moving it to the top of the Preferred Networks list.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01F5CE-6AF9-C440-AAE7-F0DF611ED493}"/>
              </a:ext>
            </a:extLst>
          </p:cNvPr>
          <p:cNvSpPr txBox="1"/>
          <p:nvPr/>
        </p:nvSpPr>
        <p:spPr>
          <a:xfrm>
            <a:off x="628648" y="3437827"/>
            <a:ext cx="3536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System Preferences &gt; Network &gt; </a:t>
            </a:r>
            <a:r>
              <a:rPr lang="en-US" sz="1200" dirty="0" err="1"/>
              <a:t>WiFi</a:t>
            </a:r>
            <a:r>
              <a:rPr lang="en-US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71C126-3628-454E-B023-DD78A4458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3738928"/>
            <a:ext cx="467181" cy="45783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1F14DB-2526-8142-A948-127064901B09}"/>
              </a:ext>
            </a:extLst>
          </p:cNvPr>
          <p:cNvCxnSpPr/>
          <p:nvPr/>
        </p:nvCxnSpPr>
        <p:spPr>
          <a:xfrm>
            <a:off x="1161144" y="3967846"/>
            <a:ext cx="4862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77FC4AE-9029-684E-A4A9-46B11F06E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71" y="3781628"/>
            <a:ext cx="480939" cy="55353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86C89B-3F6F-5942-B3B6-B2A64191CEFD}"/>
              </a:ext>
            </a:extLst>
          </p:cNvPr>
          <p:cNvCxnSpPr/>
          <p:nvPr/>
        </p:nvCxnSpPr>
        <p:spPr>
          <a:xfrm>
            <a:off x="2128310" y="3967846"/>
            <a:ext cx="4862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3205230-1EEA-424F-8E02-2B1117CB2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35" y="3820833"/>
            <a:ext cx="1392299" cy="294026"/>
          </a:xfrm>
          <a:prstGeom prst="rect">
            <a:avLst/>
          </a:prstGeom>
          <a:ln w="6350">
            <a:solidFill>
              <a:schemeClr val="accent3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029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Enterprise Connect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EFAF-11F5-2649-B626-870E9F14197A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9277" cy="3033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How will my machine change?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" y="964033"/>
            <a:ext cx="78867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Syncs your Mac password and WUSTL key password.</a:t>
            </a:r>
            <a:endParaRPr lang="en-US" sz="2000" dirty="0"/>
          </a:p>
          <a:p>
            <a:pPr lvl="1"/>
            <a:r>
              <a:rPr lang="en-US" sz="2000" dirty="0"/>
              <a:t>Why?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password security for your computer.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Ease of access to university resources. </a:t>
            </a:r>
          </a:p>
          <a:p>
            <a:pPr lvl="1"/>
            <a:r>
              <a:rPr lang="en-US" sz="2000" dirty="0"/>
              <a:t>How?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Open Applications folder.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Select Enterprise Connect.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Enter your WUSTL Key password.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Authorize sync by entering your current computer password.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After successful sync, you will log into your Mac with your WUSTL Key password.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780" y="1981200"/>
            <a:ext cx="2593220" cy="15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16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Self Service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16FA-26C8-DE4B-B2C8-C7D68C687670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19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9277" cy="3033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How will my machine change?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" y="1192351"/>
            <a:ext cx="7608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Your dock will contain a new icon for Self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Self Service allows you to install software and network printers.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Log in with your WUSTL Key.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/>
        </p:blipFill>
        <p:spPr>
          <a:xfrm>
            <a:off x="1367541" y="2875432"/>
            <a:ext cx="3479979" cy="100512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7763050">
            <a:off x="2023171" y="3815293"/>
            <a:ext cx="889175" cy="567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5136-2861-6E47-8B91-78B0D2524E8A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056" y="1143000"/>
            <a:ext cx="81510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Shared IT Services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Getting IT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Preparing for Migration to Shared IT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will your Computer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Find out 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Macs: </a:t>
            </a:r>
            <a:r>
              <a:rPr lang="en-US" dirty="0">
                <a:solidFill>
                  <a:srgbClr val="0070C0"/>
                </a:solidFill>
              </a:rPr>
              <a:t>Security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DEB8-5B6A-0840-9FCD-2B0E256A7EED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9277" cy="3033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How will my machine change?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094" y="1141002"/>
            <a:ext cx="4493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FireAMP</a:t>
            </a:r>
            <a:r>
              <a:rPr lang="en-US" sz="1600" dirty="0"/>
              <a:t> is installed on Macs for anti-virus and anti-malware protection.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previously installed a different anti-virus program, it will be removed in order to avoid conflicts.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other software on your Mac will be removed!</a:t>
            </a:r>
          </a:p>
        </p:txBody>
      </p:sp>
      <p:pic>
        <p:nvPicPr>
          <p:cNvPr id="4098" name="Picture 2" descr="http://www.cisco.com/c/en/us/products/security/fireamp-endpoints/index/_jcr_content/Grid/category_atl/layout-category-atl/blade/bladeContents/spotlight_0/image.img.png/1457024708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83" y="964612"/>
            <a:ext cx="2710193" cy="149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3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Macs: </a:t>
            </a:r>
            <a:r>
              <a:rPr lang="en-US" dirty="0">
                <a:solidFill>
                  <a:srgbClr val="0070C0"/>
                </a:solidFill>
              </a:rPr>
              <a:t>Security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06DE-2787-0649-A689-CE34FF3288E9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9277" cy="3033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How will my machine change?</a:t>
            </a:r>
          </a:p>
        </p:txBody>
      </p:sp>
      <p:pic>
        <p:nvPicPr>
          <p:cNvPr id="4100" name="Picture 4" descr="https://easyosx.files.wordpress.com/2011/09/mac-os-x-10-7-lion-features-the-all-new-filevaul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84" y="1324059"/>
            <a:ext cx="587841" cy="5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650" y="1033429"/>
            <a:ext cx="6829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Macs are encrypted using </a:t>
            </a:r>
            <a:r>
              <a:rPr lang="en-US" sz="1600" b="1" dirty="0"/>
              <a:t>File Vault</a:t>
            </a:r>
            <a:r>
              <a:rPr lang="en-US" sz="1600" dirty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If your mac was not previously encrypted, you will need to enable yourself as a File Vault user before you restart or shutdown your computer. </a:t>
            </a:r>
            <a:r>
              <a:rPr lang="en-US" sz="1600" i="1" dirty="0"/>
              <a:t>Failure to do so will mean you cannot log back into your machine after restart!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/>
              <a:t>Enable File Vault through Self Service.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/>
              <a:t>Log into Self Service with WUSTL Key.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/>
              <a:t>Click Enable button (twice).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/>
              <a:t>Enter your WUSTL Key password.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70" y="2366596"/>
            <a:ext cx="2390768" cy="104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6472574" y="2868959"/>
            <a:ext cx="907280" cy="4522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3239" y="862394"/>
            <a:ext cx="18414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IMPORTANT!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277" y="3442447"/>
            <a:ext cx="84827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video walking you through these important steps, please go to</a:t>
            </a:r>
          </a:p>
          <a:p>
            <a:r>
              <a:rPr lang="en-US" sz="4400" dirty="0">
                <a:hlinkClick r:id="rId5"/>
              </a:rPr>
              <a:t>http://it.wustl.edu/mac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959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Macs: </a:t>
            </a:r>
            <a:r>
              <a:rPr lang="en-US" dirty="0">
                <a:solidFill>
                  <a:srgbClr val="0070C0"/>
                </a:solidFill>
              </a:rPr>
              <a:t>Menu Bar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80BE-05B8-AE40-B7DA-DE2B86849C3C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22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9277" cy="3033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How will my machine change?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792956" y="1771648"/>
            <a:ext cx="7193757" cy="28717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menu bar (upper-right) will display: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Alertus</a:t>
            </a:r>
            <a:r>
              <a:rPr lang="en-US" dirty="0"/>
              <a:t> icon (emergency notification).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FireAMP</a:t>
            </a:r>
            <a:r>
              <a:rPr lang="en-US" dirty="0"/>
              <a:t> anti-virus icon.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Enterprise Connect icon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BeyondTrust</a:t>
            </a:r>
            <a:r>
              <a:rPr lang="en-US" dirty="0"/>
              <a:t> remote support tool.</a:t>
            </a:r>
          </a:p>
          <a:p>
            <a:pPr lvl="1"/>
            <a:r>
              <a:rPr lang="en-US" dirty="0" err="1"/>
              <a:t>BeyondTrust</a:t>
            </a:r>
            <a:r>
              <a:rPr lang="en-US" dirty="0"/>
              <a:t> allows for remote support of your machine. </a:t>
            </a:r>
          </a:p>
          <a:p>
            <a:pPr lvl="1"/>
            <a:r>
              <a:rPr lang="en-US" dirty="0"/>
              <a:t>Allows IT support to log in remotely assist or  troubleshoot your machine.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0194" y="1306407"/>
            <a:ext cx="2308694" cy="37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4A69DC1-5E74-574C-924F-8D0689297552}"/>
              </a:ext>
            </a:extLst>
          </p:cNvPr>
          <p:cNvSpPr/>
          <p:nvPr/>
        </p:nvSpPr>
        <p:spPr>
          <a:xfrm>
            <a:off x="3097735" y="932877"/>
            <a:ext cx="301241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93BAAE-2BC9-4F4D-8620-F6FDCF1C1245}"/>
              </a:ext>
            </a:extLst>
          </p:cNvPr>
          <p:cNvSpPr/>
          <p:nvPr/>
        </p:nvSpPr>
        <p:spPr>
          <a:xfrm>
            <a:off x="3737894" y="932877"/>
            <a:ext cx="301241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2C2645-81A1-C847-8BDE-6557D1573A6E}"/>
              </a:ext>
            </a:extLst>
          </p:cNvPr>
          <p:cNvSpPr/>
          <p:nvPr/>
        </p:nvSpPr>
        <p:spPr>
          <a:xfrm>
            <a:off x="4314282" y="932877"/>
            <a:ext cx="301241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8E4330-8141-1245-A4D0-EB89E9AE6048}"/>
              </a:ext>
            </a:extLst>
          </p:cNvPr>
          <p:cNvSpPr/>
          <p:nvPr/>
        </p:nvSpPr>
        <p:spPr>
          <a:xfrm>
            <a:off x="4801560" y="932877"/>
            <a:ext cx="301241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54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Macs: </a:t>
            </a:r>
            <a:r>
              <a:rPr lang="en-US" dirty="0">
                <a:solidFill>
                  <a:srgbClr val="00B050"/>
                </a:solidFill>
              </a:rPr>
              <a:t>Office 2016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EFFF-7F5B-8E4D-B2FF-028D7C85A63E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831" y="982395"/>
            <a:ext cx="4982311" cy="2597525"/>
          </a:xfrm>
        </p:spPr>
        <p:txBody>
          <a:bodyPr>
            <a:normAutofit/>
          </a:bodyPr>
          <a:lstStyle/>
          <a:p>
            <a:r>
              <a:rPr lang="en-US" sz="1800" dirty="0"/>
              <a:t>Office 2016 installed.</a:t>
            </a:r>
          </a:p>
          <a:p>
            <a:r>
              <a:rPr lang="en-US" sz="1800" dirty="0"/>
              <a:t>Office 2011 still available.</a:t>
            </a:r>
          </a:p>
          <a:p>
            <a:r>
              <a:rPr lang="en-US" sz="1800" dirty="0"/>
              <a:t>Why move to Office 2016?</a:t>
            </a:r>
          </a:p>
          <a:p>
            <a:pPr lvl="1"/>
            <a:r>
              <a:rPr lang="en-US" sz="1800" dirty="0"/>
              <a:t>Increased Security</a:t>
            </a:r>
          </a:p>
          <a:p>
            <a:pPr lvl="1"/>
            <a:r>
              <a:rPr lang="en-US" sz="1800" dirty="0"/>
              <a:t>Compatibility with Office 365 Applications</a:t>
            </a:r>
          </a:p>
          <a:p>
            <a:pPr lvl="1"/>
            <a:r>
              <a:rPr lang="en-US" sz="1800" dirty="0"/>
              <a:t>Improved Performance</a:t>
            </a:r>
          </a:p>
          <a:p>
            <a:pPr lvl="1"/>
            <a:r>
              <a:rPr lang="en-US" sz="1800" dirty="0"/>
              <a:t>Designed specifically for Macs, with support for retina displays</a:t>
            </a:r>
          </a:p>
        </p:txBody>
      </p:sp>
      <p:pic>
        <p:nvPicPr>
          <p:cNvPr id="4098" name="Picture 2" descr="Office for M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16" y="386512"/>
            <a:ext cx="1886958" cy="5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191" y="1239451"/>
            <a:ext cx="4344179" cy="21480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69277" cy="3033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How will my machine change?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4407" y="3808573"/>
            <a:ext cx="6317966" cy="640080"/>
          </a:xfrm>
          <a:prstGeom prst="rect">
            <a:avLst/>
          </a:prstGeom>
          <a:solidFill>
            <a:srgbClr val="87AFC2">
              <a:alpha val="19000"/>
            </a:srgbClr>
          </a:solidFill>
          <a:ln w="12700">
            <a:solidFill>
              <a:srgbClr val="799C4B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4406" y="3802322"/>
            <a:ext cx="4600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Find help on </a:t>
            </a:r>
            <a:r>
              <a:rPr lang="en-US" sz="1500" b="1" dirty="0"/>
              <a:t>Office 2016 </a:t>
            </a:r>
            <a:r>
              <a:rPr lang="en-US" sz="1500" dirty="0"/>
              <a:t>at </a:t>
            </a:r>
          </a:p>
          <a:p>
            <a:pPr algn="ctr"/>
            <a:r>
              <a:rPr lang="en-US" sz="2400" dirty="0">
                <a:hlinkClick r:id="rId5"/>
              </a:rPr>
              <a:t>it.wustl.edu/how-to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87" y="3802322"/>
            <a:ext cx="78756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Macs: </a:t>
            </a:r>
            <a:r>
              <a:rPr lang="en-US" dirty="0">
                <a:solidFill>
                  <a:srgbClr val="00B050"/>
                </a:solidFill>
              </a:rPr>
              <a:t>Printing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640-DF7B-104D-A124-DE266ECDFAB1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Washington University in St. Louis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05584" y="1013528"/>
            <a:ext cx="6909765" cy="3244148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b="1" i="1" dirty="0"/>
              <a:t>Post-migration</a:t>
            </a:r>
            <a:endParaRPr lang="en-US" dirty="0"/>
          </a:p>
          <a:p>
            <a:r>
              <a:rPr lang="en-US" dirty="0"/>
              <a:t>Add printers through Self Service. If you need to add a printer that you do not see (from another department), call or email 314-933-3333 or email </a:t>
            </a:r>
            <a:r>
              <a:rPr lang="en-US" dirty="0">
                <a:hlinkClick r:id="rId3"/>
              </a:rPr>
              <a:t>ithelp@wustl.edu</a:t>
            </a:r>
            <a:r>
              <a:rPr lang="en-US" dirty="0"/>
              <a:t>.</a:t>
            </a:r>
          </a:p>
          <a:p>
            <a:r>
              <a:rPr lang="en-US" dirty="0"/>
              <a:t>If you attempt to use a printer shortly after you have added it in Self Service, you may be prompted to log in with your WUSTL key.</a:t>
            </a:r>
          </a:p>
          <a:p>
            <a:r>
              <a:rPr lang="en-US" dirty="0"/>
              <a:t>Printer functions are unchanged.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69277" cy="3033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How will my machine change?</a:t>
            </a:r>
          </a:p>
        </p:txBody>
      </p:sp>
    </p:spTree>
    <p:extLst>
      <p:ext uri="{BB962C8B-B14F-4D97-AF65-F5344CB8AC3E}">
        <p14:creationId xmlns:p14="http://schemas.microsoft.com/office/powerpoint/2010/main" val="20260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5" y="74828"/>
            <a:ext cx="5933333" cy="280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2E7E-7ECC-4E25-A67F-979C4BD05D77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25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1"/>
            <a:ext cx="369277" cy="2407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Find out more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708031"/>
            <a:ext cx="8413750" cy="18338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hlinkClick r:id="rId4"/>
              </a:rPr>
              <a:t>https://it.wustl.edu/how-to/</a:t>
            </a:r>
            <a:endParaRPr lang="en-US" sz="40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000" dirty="0">
                <a:hlinkClick r:id="rId5"/>
              </a:rPr>
              <a:t>https://it.wustl.edu/basic-it-bundle/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6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9AA5-6573-40F7-8DF4-D71BD6C7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2788"/>
            <a:ext cx="9144000" cy="1000431"/>
          </a:xfrm>
          <a:solidFill>
            <a:srgbClr val="799C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7F18-AB83-436F-B7EE-A12B813F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BC32E7E-7ECC-4E25-A67F-979C4BD05D77}" type="datetime1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1/6/2020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68B44-41EC-4E63-9D83-7EABE9A5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F1FA2EF-554C-4EFC-AB38-CD3DD47612D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DF141-1ED6-4132-9455-440C1C7B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730" y="2937820"/>
            <a:ext cx="2362745" cy="11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Shared User Services?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0BDC-E7F8-0041-9A91-9D4531B72A83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320318" y="1309862"/>
            <a:ext cx="2989056" cy="369332"/>
          </a:xfrm>
          <a:prstGeom prst="rect">
            <a:avLst/>
          </a:prstGeom>
          <a:solidFill>
            <a:srgbClr val="90B5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Shared Services Introduction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75" y="1632277"/>
            <a:ext cx="972632" cy="621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05" y="3163502"/>
            <a:ext cx="469815" cy="4698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10889" y="3220943"/>
            <a:ext cx="2252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9900"/>
                </a:solidFill>
                <a:latin typeface="Arial Black" panose="020B0A04020102020204" pitchFamily="34" charset="0"/>
              </a:rPr>
              <a:t>file</a:t>
            </a:r>
            <a:r>
              <a:rPr lang="en-US" sz="2100" dirty="0"/>
              <a:t> </a:t>
            </a:r>
            <a:r>
              <a:rPr lang="en-US" sz="2100" dirty="0">
                <a:solidFill>
                  <a:srgbClr val="FF9900"/>
                </a:solidFill>
                <a:latin typeface="Arial Black" panose="020B0A04020102020204" pitchFamily="34" charset="0"/>
              </a:rPr>
              <a:t>storage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55" y="3878536"/>
            <a:ext cx="538556" cy="5385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23374" y="4002193"/>
            <a:ext cx="28381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50"/>
                </a:solidFill>
                <a:latin typeface="Arial Black" panose="020B0A04020102020204" pitchFamily="34" charset="0"/>
              </a:rPr>
              <a:t>computer</a:t>
            </a:r>
            <a:r>
              <a:rPr lang="en-US" sz="2100" dirty="0">
                <a:solidFill>
                  <a:srgbClr val="00B050"/>
                </a:solidFill>
              </a:rPr>
              <a:t> </a:t>
            </a:r>
            <a:r>
              <a:rPr lang="en-US" sz="2100" dirty="0">
                <a:solidFill>
                  <a:srgbClr val="00B050"/>
                </a:solidFill>
                <a:latin typeface="Arial Black" panose="020B0A04020102020204" pitchFamily="34" charset="0"/>
              </a:rPr>
              <a:t>security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6276" y="1685100"/>
            <a:ext cx="27389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DB7E03"/>
                </a:solidFill>
                <a:latin typeface="Arial Black" panose="020B0A04020102020204" pitchFamily="34" charset="0"/>
              </a:rPr>
              <a:t>desktop</a:t>
            </a:r>
            <a:r>
              <a:rPr lang="en-US" sz="2100" dirty="0">
                <a:solidFill>
                  <a:srgbClr val="DB7E03"/>
                </a:solidFill>
              </a:rPr>
              <a:t> </a:t>
            </a:r>
            <a:r>
              <a:rPr lang="en-US" sz="2100" dirty="0">
                <a:solidFill>
                  <a:srgbClr val="DB7E03"/>
                </a:solidFill>
                <a:latin typeface="Arial Black" panose="020B0A04020102020204" pitchFamily="34" charset="0"/>
              </a:rPr>
              <a:t>support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89" y="326691"/>
            <a:ext cx="1794911" cy="9798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20564" y="895682"/>
            <a:ext cx="305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you use </a:t>
            </a:r>
            <a:r>
              <a:rPr lang="en-US" sz="2400" i="1" dirty="0">
                <a:solidFill>
                  <a:srgbClr val="00B050"/>
                </a:solidFill>
              </a:rPr>
              <a:t>every day</a:t>
            </a:r>
            <a:r>
              <a:rPr lang="en-US" sz="2400" dirty="0"/>
              <a:t>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41" y="3411075"/>
            <a:ext cx="468355" cy="4683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02091" y="3372760"/>
            <a:ext cx="1841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EB4201"/>
                </a:solidFill>
                <a:latin typeface="Arial Black" panose="020B0A04020102020204" pitchFamily="34" charset="0"/>
              </a:rPr>
              <a:t>software</a:t>
            </a:r>
            <a:r>
              <a:rPr lang="en-US" sz="2100" dirty="0">
                <a:solidFill>
                  <a:srgbClr val="EB4201"/>
                </a:solidFill>
              </a:rPr>
              <a:t> </a:t>
            </a:r>
            <a:r>
              <a:rPr lang="en-US" sz="2100" dirty="0">
                <a:solidFill>
                  <a:srgbClr val="EB4201"/>
                </a:solidFill>
                <a:latin typeface="Arial Black" panose="020B0A04020102020204" pitchFamily="34" charset="0"/>
              </a:rPr>
              <a:t>access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97430" y="2422205"/>
            <a:ext cx="1904105" cy="472993"/>
            <a:chOff x="888917" y="3330669"/>
            <a:chExt cx="2538806" cy="6306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917" y="3330669"/>
              <a:ext cx="542000" cy="542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23136" y="3407329"/>
              <a:ext cx="19045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printing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775362" y="2056272"/>
            <a:ext cx="21970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wireless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and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wired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access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72" y="2081492"/>
            <a:ext cx="681425" cy="6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Shared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013528"/>
            <a:ext cx="7315200" cy="35283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Simple and Consistent IT Service</a:t>
            </a:r>
            <a:endParaRPr lang="en-US" dirty="0"/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Improving quality </a:t>
            </a:r>
            <a:r>
              <a:rPr lang="en-US" dirty="0"/>
              <a:t>of support by introducing  consistency in IT across the university. </a:t>
            </a:r>
          </a:p>
          <a:p>
            <a:endParaRPr lang="en-US" dirty="0"/>
          </a:p>
          <a:p>
            <a:r>
              <a:rPr lang="en-US" dirty="0"/>
              <a:t>Moving toward a </a:t>
            </a:r>
            <a:r>
              <a:rPr lang="en-US" b="1" dirty="0">
                <a:solidFill>
                  <a:srgbClr val="C00000"/>
                </a:solidFill>
              </a:rPr>
              <a:t>single credential </a:t>
            </a:r>
            <a:r>
              <a:rPr lang="en-US" dirty="0"/>
              <a:t>university-wide: your WUSTL Key.</a:t>
            </a:r>
          </a:p>
          <a:p>
            <a:endParaRPr lang="en-US" dirty="0"/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Streamlining</a:t>
            </a:r>
            <a:r>
              <a:rPr lang="en-US" dirty="0"/>
              <a:t> support:</a:t>
            </a:r>
          </a:p>
          <a:p>
            <a:pPr lvl="1"/>
            <a:r>
              <a:rPr lang="en-US" dirty="0"/>
              <a:t>One number  </a:t>
            </a:r>
          </a:p>
          <a:p>
            <a:pPr lvl="1"/>
            <a:r>
              <a:rPr lang="en-US" dirty="0"/>
              <a:t>One email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D08E-422C-8A43-A5AB-C1829DE643F4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309862" y="1309862"/>
            <a:ext cx="2989056" cy="369332"/>
          </a:xfrm>
          <a:prstGeom prst="rect">
            <a:avLst/>
          </a:prstGeom>
          <a:solidFill>
            <a:srgbClr val="90B5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Shared Services Introduction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66" y="2811784"/>
            <a:ext cx="1664726" cy="385817"/>
          </a:xfrm>
          <a:prstGeom prst="rect">
            <a:avLst/>
          </a:prstGeom>
        </p:spPr>
      </p:pic>
      <p:pic>
        <p:nvPicPr>
          <p:cNvPr id="9" name="Content Placeholder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63" y="3731533"/>
            <a:ext cx="335423" cy="29924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06" y="4030776"/>
            <a:ext cx="370481" cy="391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17" y="1312209"/>
            <a:ext cx="664958" cy="66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features of the service?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7" y="1013528"/>
            <a:ext cx="2966087" cy="259003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One number to call for IT support.</a:t>
            </a:r>
          </a:p>
          <a:p>
            <a:r>
              <a:rPr lang="en-US" dirty="0" err="1"/>
              <a:t>Deskside</a:t>
            </a:r>
            <a:r>
              <a:rPr lang="en-US" dirty="0"/>
              <a:t> support.</a:t>
            </a:r>
          </a:p>
          <a:p>
            <a:r>
              <a:rPr lang="en-US" dirty="0"/>
              <a:t>Software and security updates.</a:t>
            </a:r>
          </a:p>
          <a:p>
            <a:r>
              <a:rPr lang="en-US" dirty="0"/>
              <a:t>Wired and secure wireless network access.</a:t>
            </a:r>
          </a:p>
          <a:p>
            <a:r>
              <a:rPr lang="en-US" dirty="0"/>
              <a:t>Network printing and scanning.</a:t>
            </a:r>
          </a:p>
          <a:p>
            <a:r>
              <a:rPr lang="en-US" dirty="0"/>
              <a:t>WUSTL Key credentials and password reset.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598-ACE1-E844-B047-4E1A64DD7C4F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9160" y="1013529"/>
            <a:ext cx="312974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/>
              <a:t>Email address and mailbox.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/>
              <a:t>Shared file storage.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/>
              <a:t>Software access and self-service options.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Remote access to university resources.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Loaner equipment for travel, and to support ongoing business operations.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0150" y="3603565"/>
            <a:ext cx="7258050" cy="746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99C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For a full description of service levels and features, see: </a:t>
            </a:r>
          </a:p>
          <a:p>
            <a:pPr algn="ctr"/>
            <a:r>
              <a:rPr lang="en-US" sz="2100" dirty="0">
                <a:hlinkClick r:id="rId3"/>
              </a:rPr>
              <a:t>https://it.wustl.edu/basic-it-bundle</a:t>
            </a:r>
            <a:endParaRPr lang="en-US" sz="2100" dirty="0"/>
          </a:p>
          <a:p>
            <a:pPr algn="ctr">
              <a:spcAft>
                <a:spcPts val="600"/>
              </a:spcAft>
            </a:pP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309862" y="1309862"/>
            <a:ext cx="2989056" cy="369332"/>
          </a:xfrm>
          <a:prstGeom prst="rect">
            <a:avLst/>
          </a:prstGeom>
          <a:solidFill>
            <a:srgbClr val="90B5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Shared Services Introduction</a:t>
            </a:r>
          </a:p>
        </p:txBody>
      </p:sp>
    </p:spTree>
    <p:extLst>
      <p:ext uri="{BB962C8B-B14F-4D97-AF65-F5344CB8AC3E}">
        <p14:creationId xmlns:p14="http://schemas.microsoft.com/office/powerpoint/2010/main" val="25117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7023"/>
            <a:ext cx="7886700" cy="596773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C00000"/>
                </a:solidFill>
                <a:latin typeface="+mn-lt"/>
              </a:rPr>
              <a:t>How do I get help?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5" y="1116423"/>
            <a:ext cx="611776" cy="5457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8786" y="1103143"/>
            <a:ext cx="3651200" cy="61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685800">
              <a:lnSpc>
                <a:spcPct val="107000"/>
              </a:lnSpc>
            </a:pPr>
            <a:r>
              <a:rPr lang="en-US" sz="3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314-933-3333</a:t>
            </a:r>
            <a:r>
              <a:rPr lang="en-US" sz="3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3" y="1767720"/>
            <a:ext cx="710903" cy="7515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68786" y="1847706"/>
            <a:ext cx="3683192" cy="61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685800">
              <a:lnSpc>
                <a:spcPct val="107000"/>
              </a:lnSpc>
            </a:pPr>
            <a:r>
              <a:rPr lang="en-US" sz="3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ithelp@wustl.edu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8786" y="2494379"/>
            <a:ext cx="4230913" cy="61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685800">
              <a:lnSpc>
                <a:spcPct val="107000"/>
              </a:lnSpc>
            </a:pPr>
            <a:r>
              <a:rPr lang="en-US" sz="3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http://it.wustl.edu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328954" y="1309863"/>
            <a:ext cx="29890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Support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5318" y="1114544"/>
            <a:ext cx="310008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>
                <a:solidFill>
                  <a:prstClr val="black"/>
                </a:solidFill>
                <a:latin typeface="Calibri" panose="020F0502020204030204"/>
              </a:rPr>
              <a:t>Hours</a:t>
            </a:r>
          </a:p>
          <a:p>
            <a:pPr marL="462910" indent="-257175" defTabSz="6858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M – F 7:00am-5:30pm</a:t>
            </a:r>
          </a:p>
          <a:p>
            <a:pPr marL="462910" indent="-257175" defTabSz="6858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24/7 for</a:t>
            </a:r>
            <a:r>
              <a:rPr lang="en-US" sz="2100" b="1" i="1" dirty="0">
                <a:solidFill>
                  <a:prstClr val="black"/>
                </a:solidFill>
                <a:latin typeface="Calibri" panose="020F0502020204030204"/>
              </a:rPr>
              <a:t> Business Critical </a:t>
            </a: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issues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24" y="3757588"/>
            <a:ext cx="3996510" cy="762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069" y="3816068"/>
            <a:ext cx="3993997" cy="665667"/>
          </a:xfrm>
          <a:prstGeom prst="rect">
            <a:avLst/>
          </a:prstGeom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5A1E3FC9-C507-4C51-A6D6-4240D0A7E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93" y="2569137"/>
            <a:ext cx="522442" cy="52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will it take to get help?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99C-214C-BD4F-816B-83B8FCCDB8F1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10471" y="1309861"/>
            <a:ext cx="29890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Support Information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992981" y="1109749"/>
            <a:ext cx="7817064" cy="3570536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5100" b="1" u="sng" dirty="0"/>
              <a:t>Initial Response Time </a:t>
            </a:r>
            <a:r>
              <a:rPr lang="en-US" sz="3300" i="1" dirty="0"/>
              <a:t>Average (monthly):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dirty="0"/>
              <a:t>Calls answered in 20 seconds or less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dirty="0"/>
              <a:t>Email/Web requests response within 2 hours 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  <a:p>
            <a:pPr marL="342900" indent="0">
              <a:spcBef>
                <a:spcPts val="0"/>
              </a:spcBef>
              <a:buNone/>
            </a:pPr>
            <a:endParaRPr lang="en-US" sz="4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5100" b="1" u="sng" dirty="0"/>
              <a:t>After Hours Response Time </a:t>
            </a:r>
            <a:r>
              <a:rPr lang="en-US" sz="3300" i="1" dirty="0"/>
              <a:t>Average (monthly):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dirty="0"/>
              <a:t>Phone requests only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dirty="0"/>
              <a:t>Response in 30 minutes or less for </a:t>
            </a:r>
            <a:r>
              <a:rPr lang="en-US" sz="3800" i="1" dirty="0"/>
              <a:t>critical</a:t>
            </a:r>
            <a:r>
              <a:rPr lang="en-US" sz="3800" dirty="0"/>
              <a:t> requests</a:t>
            </a:r>
          </a:p>
          <a:p>
            <a:pPr marL="0" indent="0">
              <a:spcBef>
                <a:spcPts val="0"/>
              </a:spcBef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693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31" y="43106"/>
            <a:ext cx="7443789" cy="739683"/>
          </a:xfrm>
        </p:spPr>
        <p:txBody>
          <a:bodyPr>
            <a:normAutofit/>
          </a:bodyPr>
          <a:lstStyle/>
          <a:p>
            <a:r>
              <a:rPr lang="en-US" dirty="0"/>
              <a:t>Follow Up and Resolution Targets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2BB1-F199-944A-844E-3F3333844FAF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15575" y="1291177"/>
            <a:ext cx="29890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Support Information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1531" y="921726"/>
            <a:ext cx="7179469" cy="3538499"/>
            <a:chOff x="-311030" y="1731552"/>
            <a:chExt cx="9288775" cy="3573871"/>
          </a:xfrm>
        </p:grpSpPr>
        <p:sp>
          <p:nvSpPr>
            <p:cNvPr id="32" name="Rectangle 31"/>
            <p:cNvSpPr/>
            <p:nvPr/>
          </p:nvSpPr>
          <p:spPr>
            <a:xfrm>
              <a:off x="-311030" y="4457012"/>
              <a:ext cx="9288775" cy="848411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33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311030" y="3594781"/>
              <a:ext cx="9288775" cy="84841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311030" y="2720281"/>
              <a:ext cx="9288775" cy="84841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  <a:alpha val="68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311030" y="1731552"/>
              <a:ext cx="9288775" cy="981060"/>
            </a:xfrm>
            <a:prstGeom prst="rect">
              <a:avLst/>
            </a:prstGeom>
            <a:gradFill flip="none" rotWithShape="1">
              <a:gsLst>
                <a:gs pos="0">
                  <a:srgbClr val="EB4201">
                    <a:tint val="66000"/>
                    <a:satMod val="160000"/>
                    <a:alpha val="37000"/>
                  </a:srgbClr>
                </a:gs>
                <a:gs pos="50000">
                  <a:srgbClr val="EB4201">
                    <a:tint val="44500"/>
                    <a:satMod val="160000"/>
                  </a:srgbClr>
                </a:gs>
                <a:gs pos="100000">
                  <a:srgbClr val="EB420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5039" y="1770611"/>
              <a:ext cx="4547340" cy="963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indent="-68580">
                <a:buFont typeface="Arial" panose="020B0604020202020204" pitchFamily="34" charset="0"/>
                <a:buChar char="•"/>
              </a:pPr>
              <a:r>
                <a:rPr lang="en-US" sz="1400" dirty="0"/>
                <a:t>Global Issues</a:t>
              </a:r>
            </a:p>
            <a:p>
              <a:pPr lvl="1" indent="-68580">
                <a:buFont typeface="Arial" panose="020B0604020202020204" pitchFamily="34" charset="0"/>
                <a:buChar char="•"/>
              </a:pPr>
              <a:r>
                <a:rPr lang="en-US" sz="1400" dirty="0"/>
                <a:t>Business critical issues</a:t>
              </a:r>
            </a:p>
            <a:p>
              <a:pPr lvl="1" indent="-68580">
                <a:buFont typeface="Arial" panose="020B0604020202020204" pitchFamily="34" charset="0"/>
                <a:buChar char="•"/>
              </a:pPr>
              <a:r>
                <a:rPr lang="en-US" sz="1400" dirty="0"/>
                <a:t>Issues affecting multiple users, resulting in work stoppage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5039" y="2742986"/>
              <a:ext cx="4305395" cy="746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indent="-68580">
                <a:buFont typeface="Arial" panose="020B0604020202020204" pitchFamily="34" charset="0"/>
                <a:buChar char="•"/>
              </a:pPr>
              <a:r>
                <a:rPr lang="en-US" sz="1400" dirty="0"/>
                <a:t>Issues affecting individual or multiple users with no workaround available.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5039" y="3729772"/>
              <a:ext cx="4305395" cy="52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indent="-68580">
                <a:buFont typeface="Arial" panose="020B0604020202020204" pitchFamily="34" charset="0"/>
                <a:buChar char="•"/>
              </a:pPr>
              <a:r>
                <a:rPr lang="en-US" sz="1400" dirty="0"/>
                <a:t>Issues affecting multiple users with workaround available.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5039" y="4633257"/>
              <a:ext cx="4305395" cy="52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indent="-68580">
                <a:buFont typeface="Arial" panose="020B0604020202020204" pitchFamily="34" charset="0"/>
                <a:buChar char="•"/>
              </a:pPr>
              <a:r>
                <a:rPr lang="en-US" sz="1400" dirty="0"/>
                <a:t>Issues affecting individual users with workaround available.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6813" y="1984230"/>
              <a:ext cx="1346662" cy="55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15 minutes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6813" y="2875928"/>
              <a:ext cx="1346662" cy="32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1 hour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6813" y="3719675"/>
              <a:ext cx="1712422" cy="32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1 business day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89667" y="4587334"/>
              <a:ext cx="1794507" cy="32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2 business days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82214" y="1964815"/>
              <a:ext cx="1346662" cy="32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4 hours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84174" y="2870714"/>
              <a:ext cx="1712418" cy="32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1 business day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41319" y="3719675"/>
              <a:ext cx="1856449" cy="32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3 business days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40079" y="4587334"/>
              <a:ext cx="1942002" cy="32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5 business days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468" y="1770609"/>
              <a:ext cx="507705" cy="81258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350" dirty="0"/>
                <a:t>Critical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415" y="2697522"/>
              <a:ext cx="507705" cy="8658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350" dirty="0"/>
                <a:t>High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729" y="3569825"/>
              <a:ext cx="507705" cy="89390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350" dirty="0"/>
                <a:t>Medium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31" y="4449799"/>
              <a:ext cx="507705" cy="8484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350" dirty="0"/>
                <a:t>Low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31679" y="625512"/>
            <a:ext cx="10559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Follow Up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1973" y="630496"/>
            <a:ext cx="15773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Resolution Target</a:t>
            </a:r>
          </a:p>
        </p:txBody>
      </p:sp>
    </p:spTree>
    <p:extLst>
      <p:ext uri="{BB962C8B-B14F-4D97-AF65-F5344CB8AC3E}">
        <p14:creationId xmlns:p14="http://schemas.microsoft.com/office/powerpoint/2010/main" val="245221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0" y="1013529"/>
            <a:ext cx="6771486" cy="1391367"/>
          </a:xfrm>
        </p:spPr>
        <p:txBody>
          <a:bodyPr>
            <a:normAutofit fontScale="62500" lnSpcReduction="20000"/>
          </a:bodyPr>
          <a:lstStyle/>
          <a:p>
            <a:pPr marL="8001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IT support and requests for services are logged and tracked in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ServiceNow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our IT Service Desk system. </a:t>
            </a:r>
          </a:p>
          <a:p>
            <a:pPr marL="8001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Reports run monthly track how we are meeting our Service Level Expectations for migrated departments.</a:t>
            </a:r>
          </a:p>
          <a:p>
            <a:pPr marL="34290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9A0E-02C6-C740-9F48-03ED7BA1ED5A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Washington University in St. Louis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A2EF-554C-4EFC-AB38-CD3DD47612D6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029" y="2589692"/>
            <a:ext cx="5319566" cy="1273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0145" y="3853470"/>
            <a:ext cx="1369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70C0"/>
                </a:solidFill>
              </a:rPr>
              <a:t>Request</a:t>
            </a:r>
            <a:r>
              <a:rPr lang="en-US" sz="1350" dirty="0"/>
              <a:t> </a:t>
            </a:r>
          </a:p>
          <a:p>
            <a:pPr algn="ctr"/>
            <a:r>
              <a:rPr lang="en-US" sz="1350" dirty="0"/>
              <a:t>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5988" y="3882327"/>
            <a:ext cx="1365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Search for</a:t>
            </a:r>
          </a:p>
          <a:p>
            <a:pPr algn="ctr"/>
            <a:r>
              <a:rPr lang="en-US" sz="1350" dirty="0"/>
              <a:t> </a:t>
            </a:r>
            <a:r>
              <a:rPr lang="en-US" sz="1350" b="1" dirty="0">
                <a:solidFill>
                  <a:srgbClr val="00B050"/>
                </a:solidFill>
              </a:rPr>
              <a:t>IT</a:t>
            </a:r>
            <a:r>
              <a:rPr lang="en-US" sz="1350" dirty="0"/>
              <a:t> </a:t>
            </a:r>
            <a:r>
              <a:rPr lang="en-US" sz="1350" b="1" dirty="0">
                <a:solidFill>
                  <a:srgbClr val="00B050"/>
                </a:solidFill>
              </a:rPr>
              <a:t>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8788" y="3882327"/>
            <a:ext cx="1388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Report an </a:t>
            </a:r>
          </a:p>
          <a:p>
            <a:pPr algn="ctr"/>
            <a:r>
              <a:rPr lang="en-US" sz="1350" b="1" dirty="0">
                <a:solidFill>
                  <a:srgbClr val="FF9900"/>
                </a:solidFill>
              </a:rPr>
              <a:t>IT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9569" y="3862921"/>
            <a:ext cx="12982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View </a:t>
            </a:r>
          </a:p>
          <a:p>
            <a:pPr algn="ctr"/>
            <a:r>
              <a:rPr lang="en-US" sz="1350" b="1" dirty="0">
                <a:solidFill>
                  <a:srgbClr val="0070C0"/>
                </a:solidFill>
              </a:rPr>
              <a:t>Service Tickets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303330" y="1309861"/>
            <a:ext cx="29890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Support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434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shU IT template">
  <a:themeElements>
    <a:clrScheme name="Custom 10">
      <a:dk1>
        <a:sysClr val="windowText" lastClr="000000"/>
      </a:dk1>
      <a:lt1>
        <a:sysClr val="window" lastClr="FFFFFF"/>
      </a:lt1>
      <a:dk2>
        <a:srgbClr val="105F86"/>
      </a:dk2>
      <a:lt2>
        <a:srgbClr val="D7D2C5"/>
      </a:lt2>
      <a:accent1>
        <a:srgbClr val="87AFC2"/>
      </a:accent1>
      <a:accent2>
        <a:srgbClr val="DD875E"/>
      </a:accent2>
      <a:accent3>
        <a:srgbClr val="A5A5A5"/>
      </a:accent3>
      <a:accent4>
        <a:srgbClr val="FFCC00"/>
      </a:accent4>
      <a:accent5>
        <a:srgbClr val="172752"/>
      </a:accent5>
      <a:accent6>
        <a:srgbClr val="799C4B"/>
      </a:accent6>
      <a:hlink>
        <a:srgbClr val="0070C0"/>
      </a:hlink>
      <a:folHlink>
        <a:srgbClr val="61216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U IT template.potx" id="{5619FDD7-0B66-4C0F-8BDF-F1C64BB23CC4}" vid="{BB0F699D-BA44-419C-9F08-7EF92D56C5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WashU IT template</Template>
  <TotalTime>22200</TotalTime>
  <Words>1709</Words>
  <Application>Microsoft Office PowerPoint</Application>
  <PresentationFormat>On-screen Show (16:9)</PresentationFormat>
  <Paragraphs>345</Paragraphs>
  <Slides>26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Courier New</vt:lpstr>
      <vt:lpstr>Source Sans Pro</vt:lpstr>
      <vt:lpstr>Times New Roman</vt:lpstr>
      <vt:lpstr>Wingdings</vt:lpstr>
      <vt:lpstr>WashU IT template</vt:lpstr>
      <vt:lpstr>Introduction to Shared IT Services</vt:lpstr>
      <vt:lpstr>AGENDA</vt:lpstr>
      <vt:lpstr>What is Shared User Services?</vt:lpstr>
      <vt:lpstr>Why Shared Services?</vt:lpstr>
      <vt:lpstr>What are the features of the service? </vt:lpstr>
      <vt:lpstr>How do I get help?</vt:lpstr>
      <vt:lpstr>How long will it take to get help?</vt:lpstr>
      <vt:lpstr>Follow Up and Resolution Targets</vt:lpstr>
      <vt:lpstr>Our Service Commitment</vt:lpstr>
      <vt:lpstr>How should I prepare?</vt:lpstr>
      <vt:lpstr>How should I prepare?</vt:lpstr>
      <vt:lpstr>How should I prepare?</vt:lpstr>
      <vt:lpstr>How should I prepare?</vt:lpstr>
      <vt:lpstr>Operating System</vt:lpstr>
      <vt:lpstr>Logging In</vt:lpstr>
      <vt:lpstr>Macs: Wireless Networks</vt:lpstr>
      <vt:lpstr>Prioritize Wireless Networks</vt:lpstr>
      <vt:lpstr>Enterprise Connect</vt:lpstr>
      <vt:lpstr>Self Service</vt:lpstr>
      <vt:lpstr>Macs: Security</vt:lpstr>
      <vt:lpstr>Macs: Security</vt:lpstr>
      <vt:lpstr>Macs: Menu Bar</vt:lpstr>
      <vt:lpstr>Macs: Office 2016</vt:lpstr>
      <vt:lpstr>Macs: Printing</vt:lpstr>
      <vt:lpstr>More information</vt:lpstr>
      <vt:lpstr>Questions?</vt:lpstr>
    </vt:vector>
  </TitlesOfParts>
  <Company>Washington University in Saint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Washington University in St. Louis</dc:creator>
  <cp:lastModifiedBy>Stone, David</cp:lastModifiedBy>
  <cp:revision>235</cp:revision>
  <dcterms:created xsi:type="dcterms:W3CDTF">2015-08-19T14:18:31Z</dcterms:created>
  <dcterms:modified xsi:type="dcterms:W3CDTF">2020-01-06T19:47:29Z</dcterms:modified>
</cp:coreProperties>
</file>